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C1F8E1-F7FD-494C-B2EE-F9E84166B47D}" type="datetimeFigureOut">
              <a:rPr lang="fa-IR" smtClean="0"/>
              <a:pPr/>
              <a:t>1437/10/23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p14="http://schemas.microsoft.com/office/powerpoint/2010/main" xmlns="" val="6258494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3" cstate="print">
            <a:alphaModFix amt="80000"/>
            <a:extLst>
              <a:ext uri="{28A0092B-C50C-407E-A947-70E740481C1C}">
                <a14:useLocalDpi xmlns:a14="http://schemas.microsoft.com/office/drawing/2010/main" xmlns=""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7C1F8E1-F7FD-494C-B2EE-F9E84166B47D}" type="datetimeFigureOut">
              <a:rPr lang="fa-IR" smtClean="0"/>
              <a:pPr/>
              <a:t>1437/10/23</a:t>
            </a:fld>
            <a:endParaRPr lang="fa-I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fa-I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255E642-44B2-4F21-B7F5-D7DAB084E845}" type="slidenum">
              <a:rPr lang="fa-IR" smtClean="0"/>
              <a:pPr/>
              <a:t>‹#›</a:t>
            </a:fld>
            <a:endParaRPr lang="fa-IR"/>
          </a:p>
        </p:txBody>
      </p:sp>
    </p:spTree>
    <p:extLst>
      <p:ext uri="{BB962C8B-B14F-4D97-AF65-F5344CB8AC3E}">
        <p14:creationId xmlns:p14="http://schemas.microsoft.com/office/powerpoint/2010/main" xmlns="" val="409024869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607273" y="1024238"/>
            <a:ext cx="1617001" cy="2092589"/>
          </a:xfrm>
          <a:prstGeom prst="rect">
            <a:avLst/>
          </a:prstGeom>
        </p:spPr>
      </p:pic>
      <p:sp>
        <p:nvSpPr>
          <p:cNvPr id="6" name="TextBox 5"/>
          <p:cNvSpPr txBox="1"/>
          <p:nvPr/>
        </p:nvSpPr>
        <p:spPr>
          <a:xfrm>
            <a:off x="551894" y="225083"/>
            <a:ext cx="3255412" cy="6855490"/>
          </a:xfrm>
          <a:prstGeom prst="rect">
            <a:avLst/>
          </a:prstGeom>
          <a:noFill/>
        </p:spPr>
        <p:txBody>
          <a:bodyPr wrap="square" rtlCol="1">
            <a:spAutoFit/>
          </a:bodyPr>
          <a:lstStyle/>
          <a:p>
            <a:pPr algn="just">
              <a:spcBef>
                <a:spcPts val="600"/>
              </a:spcBef>
              <a:spcAft>
                <a:spcPts val="600"/>
              </a:spcAft>
            </a:pPr>
            <a:r>
              <a:rPr lang="fa-IR" sz="1100" b="1" dirty="0" smtClean="0">
                <a:latin typeface="Blotus"/>
              </a:rPr>
              <a:t>اپیدمیولوزی:</a:t>
            </a:r>
            <a:endParaRPr lang="en-US" sz="1100" dirty="0">
              <a:latin typeface="Blotus"/>
            </a:endParaRPr>
          </a:p>
          <a:p>
            <a:pPr algn="just"/>
            <a:r>
              <a:rPr lang="fa-IR" sz="1100" dirty="0">
                <a:latin typeface="Blotus"/>
              </a:rPr>
              <a:t>اختلالات خلقی شایع هستند. افسردگی در 10% مردان و 20% زنان در طول زندگی دیده میشود.اختلال دوقطبی در حداکثر 5% مردم و 50% افراد افسرده وجود دارد و خودکشی نیز در 15% افراد افسرده شیوع دارد.</a:t>
            </a:r>
            <a:endParaRPr lang="en-US" sz="1100" dirty="0">
              <a:latin typeface="Blotus"/>
            </a:endParaRPr>
          </a:p>
          <a:p>
            <a:pPr algn="just"/>
            <a:r>
              <a:rPr lang="fa-IR" sz="1100" dirty="0" smtClean="0">
                <a:latin typeface="Blotus"/>
              </a:rPr>
              <a:t>.</a:t>
            </a:r>
            <a:endParaRPr lang="en-US" sz="1100" dirty="0">
              <a:latin typeface="Blotus"/>
            </a:endParaRPr>
          </a:p>
          <a:p>
            <a:pPr algn="just"/>
            <a:r>
              <a:rPr lang="fa-IR" sz="1100" b="1" dirty="0">
                <a:latin typeface="Blotus"/>
              </a:rPr>
              <a:t>علل اختلال دو قطبی </a:t>
            </a:r>
            <a:endParaRPr lang="en-US" sz="1100" dirty="0">
              <a:latin typeface="Blotus"/>
            </a:endParaRPr>
          </a:p>
          <a:p>
            <a:pPr algn="just"/>
            <a:r>
              <a:rPr lang="fa-IR" sz="1100" dirty="0">
                <a:latin typeface="Blotus"/>
              </a:rPr>
              <a:t>علل اختلالات روانپزشکی زیستی روانی اجتماعی است </a:t>
            </a:r>
            <a:r>
              <a:rPr lang="fa-IR" sz="1100" dirty="0" smtClean="0">
                <a:latin typeface="Blotus"/>
              </a:rPr>
              <a:t>یعنی </a:t>
            </a:r>
            <a:r>
              <a:rPr lang="fa-IR" sz="1100" dirty="0">
                <a:latin typeface="Blotus"/>
              </a:rPr>
              <a:t>انتقال یک سری ژنها فرد را مستعد بیماری میکند و بعد قرارگیری در معرض استرسهای محیطی باعث فعال شدن ژنهای بیماریزا میشوند </a:t>
            </a:r>
            <a:r>
              <a:rPr lang="fa-IR" sz="1100" dirty="0" smtClean="0">
                <a:latin typeface="Blotus"/>
              </a:rPr>
              <a:t> </a:t>
            </a:r>
          </a:p>
          <a:p>
            <a:pPr algn="just"/>
            <a:r>
              <a:rPr lang="en-US" sz="1100" dirty="0" smtClean="0">
                <a:latin typeface="Blotus"/>
              </a:rPr>
              <a:t>A </a:t>
            </a:r>
            <a:r>
              <a:rPr lang="fa-IR" sz="1100" dirty="0">
                <a:latin typeface="Blotus"/>
              </a:rPr>
              <a:t>:نوروترنسمیترها:</a:t>
            </a:r>
            <a:endParaRPr lang="en-US" sz="1100" dirty="0">
              <a:latin typeface="Blotus"/>
            </a:endParaRPr>
          </a:p>
          <a:p>
            <a:pPr algn="just"/>
            <a:r>
              <a:rPr lang="fa-IR" sz="1100" dirty="0">
                <a:latin typeface="Blotus"/>
              </a:rPr>
              <a:t>1-سروتونین: بیشتر از همه با افسردگی مرتبط است که در آن کاهش میابد.</a:t>
            </a:r>
            <a:endParaRPr lang="en-US" sz="1100" dirty="0">
              <a:latin typeface="Blotus"/>
            </a:endParaRPr>
          </a:p>
          <a:p>
            <a:pPr algn="just"/>
            <a:r>
              <a:rPr lang="fa-IR" sz="1100" dirty="0">
                <a:latin typeface="Blotus"/>
              </a:rPr>
              <a:t>2-نوراپی نفرین: غیرطبیعی بودن(معمولا پایین بودن) سطح متابولیتهای آن در افراد افسرده دیده میشود.</a:t>
            </a:r>
            <a:endParaRPr lang="en-US" sz="1100" dirty="0">
              <a:latin typeface="Blotus"/>
            </a:endParaRPr>
          </a:p>
          <a:p>
            <a:pPr algn="just"/>
            <a:r>
              <a:rPr lang="fa-IR" sz="1100" dirty="0">
                <a:latin typeface="Blotus"/>
              </a:rPr>
              <a:t>3-دوپامین: فعالیت دوپامینی در افسردگی کاهش و در شیدایی افزایش میابد.</a:t>
            </a:r>
            <a:endParaRPr lang="en-US" sz="1100" dirty="0">
              <a:latin typeface="Blotus"/>
            </a:endParaRPr>
          </a:p>
          <a:p>
            <a:pPr algn="just"/>
            <a:r>
              <a:rPr lang="en-US" sz="1100" dirty="0">
                <a:latin typeface="Blotus"/>
              </a:rPr>
              <a:t>B </a:t>
            </a:r>
            <a:r>
              <a:rPr lang="fa-IR" sz="1100" dirty="0">
                <a:latin typeface="Blotus"/>
              </a:rPr>
              <a:t>:عوامل روانی اجتماعی مختلفی دخیل هستند که بک در این زمینه تریاد معروفی دارد، شامل تصویر منفی از خود، محیط و آینده. ویا درماندگی آموخته شده نیز از جمله نظریات در این زمینه هستند.وقایع استرس زای زندگی غالبا قبل از اولین دوره اختلالات خلقی رخ میدهند</a:t>
            </a:r>
            <a:r>
              <a:rPr lang="fa-IR" sz="1100" dirty="0" smtClean="0">
                <a:latin typeface="Blotus"/>
              </a:rPr>
              <a:t>.</a:t>
            </a:r>
            <a:endParaRPr lang="en-US" sz="1100" b="1" dirty="0">
              <a:latin typeface="Blotus"/>
            </a:endParaRPr>
          </a:p>
          <a:p>
            <a:pPr algn="just"/>
            <a:r>
              <a:rPr lang="fa-IR" sz="1100" b="1" dirty="0">
                <a:latin typeface="Blotus"/>
              </a:rPr>
              <a:t>معیارهای تشخیصی برای دوره شیدایی/مانیا:</a:t>
            </a:r>
            <a:endParaRPr lang="en-US" sz="1100" b="1" dirty="0">
              <a:latin typeface="Blotus"/>
            </a:endParaRPr>
          </a:p>
          <a:p>
            <a:pPr algn="just"/>
            <a:r>
              <a:rPr lang="en-US" sz="1100" dirty="0">
                <a:latin typeface="Blotus"/>
              </a:rPr>
              <a:t>A </a:t>
            </a:r>
            <a:r>
              <a:rPr lang="fa-IR" sz="1100" dirty="0">
                <a:latin typeface="Blotus"/>
              </a:rPr>
              <a:t>: دوره مجزایی از خلق بالا ، منبسط  و یا تحریک پذیر که  شکل ناهنجار و مداومی داشته و حداقل یک هفته طول بکشد. ( در صورت لزوم بستری شدن فرد، طول مدت اختلال اهمیت ندارد.)</a:t>
            </a:r>
            <a:endParaRPr lang="en-US" sz="1100" dirty="0">
              <a:latin typeface="Blotus"/>
            </a:endParaRPr>
          </a:p>
          <a:p>
            <a:pPr algn="just"/>
            <a:r>
              <a:rPr lang="en-US" sz="1100" dirty="0">
                <a:latin typeface="Blotus"/>
              </a:rPr>
              <a:t>B </a:t>
            </a:r>
            <a:r>
              <a:rPr lang="fa-IR" sz="1100" dirty="0">
                <a:latin typeface="Blotus"/>
              </a:rPr>
              <a:t>: طی دوره اختلال خلق، 3 مورد یا بیشتر از علایم زیر مشاهده شود( درصورتیکه خلق فقط تحریک پذیر باشد 4 مورد):</a:t>
            </a:r>
            <a:endParaRPr lang="en-US" sz="1100" dirty="0">
              <a:latin typeface="Blotus"/>
            </a:endParaRPr>
          </a:p>
          <a:p>
            <a:pPr algn="just"/>
            <a:r>
              <a:rPr lang="fa-IR" sz="1100" dirty="0">
                <a:latin typeface="Blotus"/>
              </a:rPr>
              <a:t>1-افزایش مفرط عزت نفس یا خودبزرگ بینی</a:t>
            </a:r>
            <a:endParaRPr lang="en-US" sz="1100" dirty="0">
              <a:latin typeface="Blotus"/>
            </a:endParaRPr>
          </a:p>
          <a:p>
            <a:pPr algn="just"/>
            <a:r>
              <a:rPr lang="fa-IR" sz="1100" dirty="0">
                <a:latin typeface="Blotus"/>
              </a:rPr>
              <a:t>2- کاهش نیاز به خواب</a:t>
            </a:r>
            <a:endParaRPr lang="en-US" sz="1100" dirty="0">
              <a:latin typeface="Blotus"/>
            </a:endParaRPr>
          </a:p>
          <a:p>
            <a:pPr algn="just"/>
            <a:r>
              <a:rPr lang="fa-IR" sz="1100" dirty="0">
                <a:latin typeface="Blotus"/>
              </a:rPr>
              <a:t>3- پرحرفی بیش از معمول یا احساس فشار برای پرحرفی</a:t>
            </a:r>
            <a:endParaRPr lang="en-US" sz="1100" dirty="0">
              <a:latin typeface="Blotus"/>
            </a:endParaRPr>
          </a:p>
          <a:p>
            <a:pPr algn="just"/>
            <a:r>
              <a:rPr lang="fa-IR" sz="1100" dirty="0">
                <a:latin typeface="Blotus"/>
              </a:rPr>
              <a:t>4-از موضوعی به موضوع دیگر پریدن یا سبقت افکار</a:t>
            </a:r>
            <a:endParaRPr lang="en-US" sz="1100" dirty="0">
              <a:latin typeface="Blotus"/>
            </a:endParaRPr>
          </a:p>
          <a:p>
            <a:pPr algn="just"/>
            <a:r>
              <a:rPr lang="fa-IR" sz="1100" dirty="0">
                <a:latin typeface="Blotus"/>
              </a:rPr>
              <a:t>5- حواسپرتی</a:t>
            </a:r>
            <a:endParaRPr lang="en-US" sz="1100" dirty="0">
              <a:latin typeface="Blotus"/>
            </a:endParaRPr>
          </a:p>
          <a:p>
            <a:pPr algn="just"/>
            <a:r>
              <a:rPr lang="fa-IR" sz="1100" dirty="0">
                <a:latin typeface="Blotus"/>
              </a:rPr>
              <a:t>6-افزایش فعالیت برای رسیدن به هدف در زمینه های اجتماعی، شغلی، تحصیلی، جنسی و یا آژیتاسیون</a:t>
            </a:r>
            <a:endParaRPr lang="en-US" sz="1100" dirty="0">
              <a:latin typeface="Blotus"/>
            </a:endParaRPr>
          </a:p>
          <a:p>
            <a:pPr algn="just"/>
            <a:r>
              <a:rPr lang="fa-IR" sz="1100" dirty="0">
                <a:latin typeface="Blotus"/>
              </a:rPr>
              <a:t>7-اشتغال مفرط به فعالیتهای لذت بخش با پیامدهای دردناک( ولخرجی، بی بند و باری جنسی)</a:t>
            </a:r>
            <a:endParaRPr lang="en-US" sz="1100" dirty="0">
              <a:latin typeface="Blotus"/>
            </a:endParaRPr>
          </a:p>
          <a:p>
            <a:pPr algn="just"/>
            <a:r>
              <a:rPr lang="en-US" sz="1100" dirty="0">
                <a:latin typeface="Blotus"/>
              </a:rPr>
              <a:t>C </a:t>
            </a:r>
            <a:r>
              <a:rPr lang="fa-IR" sz="1100" dirty="0">
                <a:latin typeface="Blotus"/>
              </a:rPr>
              <a:t>: این علایم با معیارهای یک دوره مختلط(</a:t>
            </a:r>
            <a:r>
              <a:rPr lang="en-US" sz="1100" dirty="0">
                <a:latin typeface="Blotus"/>
              </a:rPr>
              <a:t>MIXED</a:t>
            </a:r>
            <a:r>
              <a:rPr lang="fa-IR" sz="1100" dirty="0">
                <a:latin typeface="Blotus"/>
              </a:rPr>
              <a:t>) مظابقت نمیکنند</a:t>
            </a:r>
            <a:r>
              <a:rPr lang="fa-IR" sz="1100" dirty="0" smtClean="0">
                <a:latin typeface="Blotus"/>
              </a:rPr>
              <a:t>.</a:t>
            </a:r>
            <a:endParaRPr lang="en-US" sz="1100" dirty="0">
              <a:latin typeface="Blotus"/>
            </a:endParaRPr>
          </a:p>
        </p:txBody>
      </p:sp>
      <p:sp>
        <p:nvSpPr>
          <p:cNvPr id="9" name="TextBox 8"/>
          <p:cNvSpPr txBox="1"/>
          <p:nvPr/>
        </p:nvSpPr>
        <p:spPr>
          <a:xfrm>
            <a:off x="7560860" y="1201845"/>
            <a:ext cx="45719" cy="369332"/>
          </a:xfrm>
          <a:prstGeom prst="rect">
            <a:avLst/>
          </a:prstGeom>
          <a:noFill/>
        </p:spPr>
        <p:txBody>
          <a:bodyPr wrap="square" rtlCol="1">
            <a:spAutoFit/>
          </a:bodyPr>
          <a:lstStyle/>
          <a:p>
            <a:r>
              <a:rPr lang="fa-IR" dirty="0" smtClean="0"/>
              <a:t>-</a:t>
            </a:r>
            <a:endParaRPr lang="fa-IR" dirty="0"/>
          </a:p>
        </p:txBody>
      </p:sp>
      <p:sp>
        <p:nvSpPr>
          <p:cNvPr id="12" name="TextBox 11"/>
          <p:cNvSpPr txBox="1"/>
          <p:nvPr/>
        </p:nvSpPr>
        <p:spPr>
          <a:xfrm>
            <a:off x="4661862" y="-323556"/>
            <a:ext cx="3260776" cy="7201972"/>
          </a:xfrm>
          <a:prstGeom prst="rect">
            <a:avLst/>
          </a:prstGeom>
          <a:noFill/>
        </p:spPr>
        <p:txBody>
          <a:bodyPr wrap="square" rtlCol="1">
            <a:spAutoFit/>
          </a:bodyPr>
          <a:lstStyle/>
          <a:p>
            <a:pPr algn="just"/>
            <a:r>
              <a:rPr lang="en-US" sz="1100" dirty="0">
                <a:latin typeface="Blotus"/>
              </a:rPr>
              <a:t> </a:t>
            </a:r>
            <a:endParaRPr lang="fa-IR" sz="1100" dirty="0" smtClean="0">
              <a:latin typeface="Blotus"/>
            </a:endParaRPr>
          </a:p>
          <a:p>
            <a:pPr algn="just"/>
            <a:endParaRPr lang="fa-IR" sz="1100" dirty="0">
              <a:latin typeface="Blotus"/>
            </a:endParaRPr>
          </a:p>
          <a:p>
            <a:pPr algn="just"/>
            <a:endParaRPr lang="en-US" sz="1100" dirty="0">
              <a:latin typeface="Blotus"/>
            </a:endParaRPr>
          </a:p>
          <a:p>
            <a:pPr algn="just"/>
            <a:r>
              <a:rPr lang="fa-IR" sz="1100" b="1" dirty="0">
                <a:latin typeface="Blotus"/>
              </a:rPr>
              <a:t> </a:t>
            </a:r>
            <a:endParaRPr lang="en-US" sz="1100" dirty="0">
              <a:latin typeface="Blotus"/>
            </a:endParaRPr>
          </a:p>
          <a:p>
            <a:pPr algn="just"/>
            <a:r>
              <a:rPr lang="fa-IR" sz="1100" b="1" dirty="0">
                <a:latin typeface="Blotus"/>
              </a:rPr>
              <a:t>مقدمه</a:t>
            </a:r>
            <a:r>
              <a:rPr lang="fa-IR" sz="1100" dirty="0">
                <a:latin typeface="Blotus"/>
              </a:rPr>
              <a:t>: </a:t>
            </a:r>
            <a:r>
              <a:rPr lang="fa-IR" sz="1100" dirty="0" smtClean="0">
                <a:latin typeface="Blotus"/>
              </a:rPr>
              <a:t>اختلال </a:t>
            </a:r>
            <a:r>
              <a:rPr lang="fa-IR" sz="1100" dirty="0">
                <a:latin typeface="Blotus"/>
              </a:rPr>
              <a:t>روانپزشکی </a:t>
            </a:r>
            <a:r>
              <a:rPr lang="fa-IR" sz="1100" dirty="0" smtClean="0">
                <a:latin typeface="Blotus"/>
              </a:rPr>
              <a:t>همانند بیماریهای جسمی هستند. </a:t>
            </a:r>
            <a:r>
              <a:rPr lang="fa-IR" sz="1100" dirty="0">
                <a:latin typeface="Blotus"/>
              </a:rPr>
              <a:t>با این تفاوت که   اختلال در تفکر، درک، رفتار یا احساس ایجاد میشود که سبب می شود </a:t>
            </a:r>
            <a:r>
              <a:rPr lang="fa-IR" sz="1100" dirty="0" smtClean="0">
                <a:latin typeface="Blotus"/>
              </a:rPr>
              <a:t>کا رکرد </a:t>
            </a:r>
            <a:r>
              <a:rPr lang="fa-IR" sz="1100" dirty="0">
                <a:latin typeface="Blotus"/>
              </a:rPr>
              <a:t>فرد درحیطه های مختلف شغلی فردی خانوادگی و اجتماعی مختل گردد. برای درمان و بهبود این اختلال نیز مثل مثالهای ذکر شده به دارودرمانی، رواندرمانی وآموزش بیمار و خانواده احتیاج است. تفاوتی </a:t>
            </a:r>
            <a:r>
              <a:rPr lang="fa-IR" sz="1100" dirty="0" smtClean="0">
                <a:latin typeface="Blotus"/>
              </a:rPr>
              <a:t>دیگرکه </a:t>
            </a:r>
            <a:r>
              <a:rPr lang="fa-IR" sz="1100" dirty="0">
                <a:latin typeface="Blotus"/>
              </a:rPr>
              <a:t>شاید بین بیماریهای روانپزشکی با سایر بیماریها وجود داشته باشد این است که بیماریهای روانپزشکی معمولا برای درمان نیازمند زمان طولانی تری هستند و این امر اهمیت صبور بودن بیمار و خانواده در روند درمان این بیماریها را نشان میدهد. </a:t>
            </a:r>
            <a:r>
              <a:rPr lang="fa-IR" sz="1100" b="1" dirty="0" smtClean="0">
                <a:latin typeface="Blotus"/>
              </a:rPr>
              <a:t>و خلق </a:t>
            </a:r>
            <a:r>
              <a:rPr lang="fa-IR" sz="1100" dirty="0" smtClean="0">
                <a:latin typeface="Blotus"/>
              </a:rPr>
              <a:t>در واقع همان حالت هیجانی نسبتا پایداری است که هر فر</a:t>
            </a:r>
            <a:endParaRPr lang="en-US" sz="1100" dirty="0">
              <a:latin typeface="Blotus"/>
            </a:endParaRPr>
          </a:p>
          <a:p>
            <a:pPr algn="just" rtl="0"/>
            <a:r>
              <a:rPr lang="fa-IR" sz="1100" dirty="0">
                <a:latin typeface="Blotus"/>
              </a:rPr>
              <a:t>	: خلق بر طبق تعریف عبارت است از احساس درونی نافذ و پایداری که درک و نگرش فرد نسبت به خود، دیگران و در کل نسبت به محیط را عمیقا تحت تاثیر قرار میدهد.</a:t>
            </a:r>
            <a:endParaRPr lang="en-US" sz="1100" dirty="0">
              <a:latin typeface="Blotus"/>
            </a:endParaRPr>
          </a:p>
          <a:p>
            <a:pPr algn="just"/>
            <a:r>
              <a:rPr lang="fa-IR" sz="1100" dirty="0">
                <a:latin typeface="Blotus"/>
              </a:rPr>
              <a:t>عاطفه به نمود بیرونی خلق اطلاق میشود. خلق میتواند طبیعی، بالا و شاد، یا پایین و غمگین باشد</a:t>
            </a:r>
            <a:r>
              <a:rPr lang="fa-IR" sz="1100" dirty="0" smtClean="0">
                <a:latin typeface="Blotus"/>
              </a:rPr>
              <a:t>.</a:t>
            </a:r>
            <a:endParaRPr lang="en-US" sz="1100" dirty="0" smtClean="0">
              <a:latin typeface="Blotus"/>
            </a:endParaRPr>
          </a:p>
          <a:p>
            <a:pPr algn="just"/>
            <a:endParaRPr lang="en-US" sz="1100" dirty="0">
              <a:latin typeface="Blotus"/>
            </a:endParaRPr>
          </a:p>
          <a:p>
            <a:pPr algn="just"/>
            <a:r>
              <a:rPr lang="fa-IR" sz="1100" dirty="0">
                <a:latin typeface="Blotus"/>
              </a:rPr>
              <a:t>اختلالات خلق شامل 7 کروه میباشد:</a:t>
            </a:r>
            <a:endParaRPr lang="en-US" sz="1100" dirty="0">
              <a:latin typeface="Blotus"/>
            </a:endParaRPr>
          </a:p>
          <a:p>
            <a:pPr algn="just"/>
            <a:r>
              <a:rPr lang="fa-IR" sz="1100" dirty="0">
                <a:latin typeface="Blotus"/>
              </a:rPr>
              <a:t>اختلالات افسردگی اساسی</a:t>
            </a:r>
            <a:endParaRPr lang="en-US" sz="1100" dirty="0">
              <a:latin typeface="Blotus"/>
            </a:endParaRPr>
          </a:p>
          <a:p>
            <a:pPr algn="just"/>
            <a:r>
              <a:rPr lang="fa-IR" sz="1100" dirty="0">
                <a:latin typeface="Blotus"/>
              </a:rPr>
              <a:t>اختلالات دوقطبی</a:t>
            </a:r>
            <a:endParaRPr lang="en-US" sz="1100" dirty="0">
              <a:latin typeface="Blotus"/>
            </a:endParaRPr>
          </a:p>
          <a:p>
            <a:pPr algn="just"/>
            <a:r>
              <a:rPr lang="fa-IR" sz="1100" dirty="0">
                <a:latin typeface="Blotus"/>
              </a:rPr>
              <a:t>اختلال افسرده خویی( دیس تایمی )</a:t>
            </a:r>
            <a:endParaRPr lang="en-US" sz="1100" dirty="0">
              <a:latin typeface="Blotus"/>
            </a:endParaRPr>
          </a:p>
          <a:p>
            <a:pPr algn="just"/>
            <a:r>
              <a:rPr lang="fa-IR" sz="1100" dirty="0">
                <a:latin typeface="Blotus"/>
              </a:rPr>
              <a:t>اختلال خلق ادواری( سیکلوتایمی)</a:t>
            </a:r>
            <a:endParaRPr lang="en-US" sz="1100" dirty="0">
              <a:latin typeface="Blotus"/>
            </a:endParaRPr>
          </a:p>
          <a:p>
            <a:pPr algn="just"/>
            <a:r>
              <a:rPr lang="fa-IR" sz="1100" dirty="0">
                <a:latin typeface="Blotus"/>
              </a:rPr>
              <a:t>اختلالات خلق ناشی از بیماریهای طبی عمومی</a:t>
            </a:r>
            <a:endParaRPr lang="en-US" sz="1100" dirty="0">
              <a:latin typeface="Blotus"/>
            </a:endParaRPr>
          </a:p>
          <a:p>
            <a:pPr algn="just"/>
            <a:r>
              <a:rPr lang="fa-IR" sz="1100" dirty="0">
                <a:latin typeface="Blotus"/>
              </a:rPr>
              <a:t>اختلالات خلق ناشی از سوء مصرف مواد</a:t>
            </a:r>
            <a:endParaRPr lang="en-US" sz="1100" dirty="0">
              <a:latin typeface="Blotus"/>
            </a:endParaRPr>
          </a:p>
          <a:p>
            <a:pPr algn="just"/>
            <a:r>
              <a:rPr lang="fa-IR" sz="1100" dirty="0">
                <a:latin typeface="Blotus"/>
              </a:rPr>
              <a:t>دستجات عمومی شامل اختلالات افسردگی و دوقطبی که غیر اختصاصی هستند</a:t>
            </a:r>
            <a:r>
              <a:rPr lang="fa-IR" sz="1100" dirty="0" smtClean="0">
                <a:latin typeface="Blotus"/>
              </a:rPr>
              <a:t>.</a:t>
            </a:r>
            <a:endParaRPr lang="en-US" sz="1100" dirty="0" smtClean="0">
              <a:latin typeface="Blotus"/>
            </a:endParaRPr>
          </a:p>
          <a:p>
            <a:pPr algn="just"/>
            <a:endParaRPr lang="en-US" sz="1100" dirty="0">
              <a:latin typeface="Blotus"/>
            </a:endParaRPr>
          </a:p>
          <a:p>
            <a:pPr algn="just"/>
            <a:r>
              <a:rPr lang="fa-IR" sz="1100" b="1" dirty="0" smtClean="0">
                <a:latin typeface="Blotus"/>
              </a:rPr>
              <a:t>تعریف </a:t>
            </a:r>
            <a:r>
              <a:rPr lang="fa-IR" sz="1100" b="1" dirty="0">
                <a:latin typeface="Blotus"/>
              </a:rPr>
              <a:t>اختلال دوقطبی:</a:t>
            </a:r>
            <a:r>
              <a:rPr lang="fa-IR" sz="1100" dirty="0">
                <a:latin typeface="Blotus"/>
              </a:rPr>
              <a:t>نامهای دیگر این اختلال مانیک دپرسیو یا شیدایی/مانیا-افسردگی هم نامیده میشود.نوعی اختلال روانپزشکی است که درآن خلق یا روحیه به صورت غیر طبیعی بیش از حد معمول بالا رفته و شاد یا تحریک پذیر میشود که به این مرحله مانیا یا شیدایی میگویند، یا خلق بیش از حد طبیعی غمگین و افسرده میشود که مرحله دپرسیو یا افسردگی مینامند ویا به صورت علایمی از هردو مرحله بروز میکند که مختلط  مینامند.این نوسان شدید باعث آسیب به وجهه اجتماعی شخص، تخریب روابط بین فردی و اختلال عملکرد شغلی و تحصیلی میشود.</a:t>
            </a:r>
            <a:endParaRPr lang="en-US" sz="1100" dirty="0">
              <a:latin typeface="Blotus"/>
            </a:endParaRPr>
          </a:p>
          <a:p>
            <a:pPr algn="just"/>
            <a:r>
              <a:rPr lang="fa-IR" sz="1100" dirty="0" smtClean="0">
                <a:latin typeface="Blotus"/>
              </a:rPr>
              <a:t>.</a:t>
            </a:r>
            <a:endParaRPr lang="en-US" sz="1100" dirty="0">
              <a:latin typeface="Blotus"/>
            </a:endParaRPr>
          </a:p>
          <a:p>
            <a:pPr algn="just"/>
            <a:r>
              <a:rPr lang="fa-IR" sz="1100" dirty="0">
                <a:latin typeface="Blotus"/>
              </a:rPr>
              <a:t> </a:t>
            </a:r>
            <a:endParaRPr lang="fa-IR" sz="1100" dirty="0" smtClean="0">
              <a:latin typeface="Blotus"/>
            </a:endParaRPr>
          </a:p>
        </p:txBody>
      </p:sp>
      <p:sp>
        <p:nvSpPr>
          <p:cNvPr id="8" name="TextBox 7"/>
          <p:cNvSpPr txBox="1"/>
          <p:nvPr/>
        </p:nvSpPr>
        <p:spPr>
          <a:xfrm>
            <a:off x="9082841" y="0"/>
            <a:ext cx="2926080" cy="7063472"/>
          </a:xfrm>
          <a:prstGeom prst="rect">
            <a:avLst/>
          </a:prstGeom>
          <a:noFill/>
        </p:spPr>
        <p:txBody>
          <a:bodyPr wrap="square" rtlCol="1">
            <a:spAutoFit/>
          </a:bodyPr>
          <a:lstStyle/>
          <a:p>
            <a:pPr algn="ctr"/>
            <a:endParaRPr lang="fa-IR" sz="1050" dirty="0" smtClean="0"/>
          </a:p>
          <a:p>
            <a:pPr algn="ctr"/>
            <a:endParaRPr lang="fa-IR" sz="1050" dirty="0"/>
          </a:p>
          <a:p>
            <a:pPr algn="ctr"/>
            <a:r>
              <a:rPr lang="fa-IR" sz="1050" dirty="0" smtClean="0"/>
              <a:t>اختلالات روانپزشکی</a:t>
            </a:r>
          </a:p>
          <a:p>
            <a:pPr algn="ctr"/>
            <a:endParaRPr lang="fa-IR" sz="1050" dirty="0" smtClean="0"/>
          </a:p>
          <a:p>
            <a:pPr algn="ctr"/>
            <a:endParaRPr lang="fa-IR" sz="1050" dirty="0" smtClean="0"/>
          </a:p>
          <a:p>
            <a:pPr algn="ctr"/>
            <a:endParaRPr lang="fa-IR" sz="1050" dirty="0" smtClean="0"/>
          </a:p>
          <a:p>
            <a:pPr algn="ctr"/>
            <a:endParaRPr lang="fa-IR" sz="1050" dirty="0"/>
          </a:p>
          <a:p>
            <a:pPr algn="ctr"/>
            <a:endParaRPr lang="fa-IR" sz="1050" dirty="0"/>
          </a:p>
          <a:p>
            <a:pPr algn="ctr"/>
            <a:endParaRPr lang="fa-IR" sz="1050" dirty="0"/>
          </a:p>
          <a:p>
            <a:pPr algn="ctr"/>
            <a:endParaRPr lang="fa-IR" sz="1050" dirty="0" smtClean="0"/>
          </a:p>
          <a:p>
            <a:pPr algn="ctr"/>
            <a:endParaRPr lang="fa-IR" sz="1600" b="1" dirty="0" smtClean="0"/>
          </a:p>
          <a:p>
            <a:pPr algn="ctr"/>
            <a:endParaRPr lang="fa-IR" sz="1600" b="1" dirty="0"/>
          </a:p>
          <a:p>
            <a:pPr algn="ctr"/>
            <a:endParaRPr lang="fa-IR" sz="1600" b="1" dirty="0" smtClean="0"/>
          </a:p>
          <a:p>
            <a:pPr algn="ctr"/>
            <a:endParaRPr lang="fa-IR" sz="1600" b="1" dirty="0"/>
          </a:p>
          <a:p>
            <a:pPr algn="ctr"/>
            <a:endParaRPr lang="fa-IR" sz="1600" b="1" dirty="0" smtClean="0"/>
          </a:p>
          <a:p>
            <a:pPr algn="ctr"/>
            <a:r>
              <a:rPr lang="fa-IR" sz="1600" b="1" dirty="0" smtClean="0"/>
              <a:t>اختلال خلقی دو قطبی</a:t>
            </a:r>
          </a:p>
          <a:p>
            <a:pPr algn="ctr"/>
            <a:endParaRPr lang="fa-IR" sz="1050" dirty="0" smtClean="0"/>
          </a:p>
          <a:p>
            <a:pPr algn="ctr"/>
            <a:endParaRPr lang="fa-IR" sz="1050" dirty="0"/>
          </a:p>
          <a:p>
            <a:pPr algn="ctr"/>
            <a:r>
              <a:rPr lang="fa-IR" sz="1050" dirty="0" smtClean="0"/>
              <a:t>جزوه شماره 3</a:t>
            </a:r>
          </a:p>
          <a:p>
            <a:pPr algn="ctr"/>
            <a:endParaRPr lang="fa-IR" sz="1050" dirty="0" smtClean="0"/>
          </a:p>
          <a:p>
            <a:pPr algn="ctr"/>
            <a:r>
              <a:rPr lang="fa-IR" sz="1050" b="1" dirty="0" smtClean="0"/>
              <a:t>تهیه و تنظیم:</a:t>
            </a:r>
          </a:p>
          <a:p>
            <a:pPr algn="ctr"/>
            <a:r>
              <a:rPr lang="fa-IR" sz="1050" dirty="0" smtClean="0"/>
              <a:t>دکتر الهام رزاق کریمی دستیار روانپزشکی</a:t>
            </a:r>
          </a:p>
          <a:p>
            <a:pPr algn="ctr"/>
            <a:endParaRPr lang="fa-IR" sz="1050" dirty="0"/>
          </a:p>
          <a:p>
            <a:pPr algn="ctr"/>
            <a:endParaRPr lang="fa-IR" sz="1050" dirty="0" smtClean="0"/>
          </a:p>
          <a:p>
            <a:pPr algn="ctr"/>
            <a:r>
              <a:rPr lang="fa-IR" sz="1050" b="1" dirty="0" smtClean="0"/>
              <a:t>زیر نظر:</a:t>
            </a:r>
          </a:p>
          <a:p>
            <a:pPr algn="ctr"/>
            <a:r>
              <a:rPr lang="fa-IR" sz="1050" dirty="0" smtClean="0"/>
              <a:t>دکتر سپیده هریزچی قدیم استادیار روانپزشکی</a:t>
            </a:r>
          </a:p>
          <a:p>
            <a:pPr algn="ctr"/>
            <a:endParaRPr lang="fa-IR" sz="1050" dirty="0"/>
          </a:p>
          <a:p>
            <a:pPr algn="ctr"/>
            <a:endParaRPr lang="fa-IR" sz="1050" dirty="0" smtClean="0"/>
          </a:p>
          <a:p>
            <a:pPr algn="ctr"/>
            <a:endParaRPr lang="fa-IR" sz="1050" dirty="0"/>
          </a:p>
          <a:p>
            <a:pPr algn="ctr"/>
            <a:endParaRPr lang="fa-IR" sz="1050" dirty="0" smtClean="0"/>
          </a:p>
          <a:p>
            <a:pPr algn="ctr"/>
            <a:endParaRPr lang="fa-IR" sz="1050" dirty="0"/>
          </a:p>
          <a:p>
            <a:pPr algn="ctr"/>
            <a:endParaRPr lang="fa-IR" sz="1050" dirty="0" smtClean="0"/>
          </a:p>
          <a:p>
            <a:pPr algn="ctr"/>
            <a:endParaRPr lang="fa-IR" sz="1050" dirty="0" smtClean="0"/>
          </a:p>
          <a:p>
            <a:pPr algn="ctr"/>
            <a:r>
              <a:rPr lang="fa-IR" sz="1050" dirty="0" smtClean="0"/>
              <a:t>مرکز تحقیقات روانپزشکی وعلوم رفتاری</a:t>
            </a:r>
            <a:endParaRPr lang="fa-IR" sz="1050" dirty="0"/>
          </a:p>
          <a:p>
            <a:pPr algn="ctr"/>
            <a:r>
              <a:rPr lang="fa-IR" sz="1050" dirty="0" smtClean="0"/>
              <a:t>مرکز روانپزشکی جامعه نگر تیریز</a:t>
            </a:r>
          </a:p>
          <a:p>
            <a:pPr algn="ctr"/>
            <a:endParaRPr lang="fa-IR" sz="1050" dirty="0"/>
          </a:p>
          <a:p>
            <a:pPr algn="ctr"/>
            <a:endParaRPr lang="fa-IR" sz="1050" dirty="0" smtClean="0"/>
          </a:p>
          <a:p>
            <a:pPr algn="ctr"/>
            <a:endParaRPr lang="fa-IR" sz="1050" dirty="0"/>
          </a:p>
          <a:p>
            <a:pPr algn="ctr"/>
            <a:endParaRPr lang="fa-IR" sz="1050" dirty="0" smtClean="0"/>
          </a:p>
          <a:p>
            <a:pPr algn="ctr"/>
            <a:endParaRPr lang="fa-IR" sz="1050" dirty="0" smtClean="0"/>
          </a:p>
        </p:txBody>
      </p:sp>
      <p:pic>
        <p:nvPicPr>
          <p:cNvPr id="1026" name="Picture 2" descr="F:\آرم مرکز تحقیقات و دانشگاه\NEW.93.10.18.bmp"/>
          <p:cNvPicPr>
            <a:picLocks noChangeAspect="1" noChangeArrowheads="1"/>
          </p:cNvPicPr>
          <p:nvPr/>
        </p:nvPicPr>
        <p:blipFill>
          <a:blip r:embed="rId3" cstate="print">
            <a:lum/>
          </a:blip>
          <a:srcRect/>
          <a:stretch>
            <a:fillRect/>
          </a:stretch>
        </p:blipFill>
        <p:spPr bwMode="auto">
          <a:xfrm>
            <a:off x="10212867" y="4757546"/>
            <a:ext cx="731797" cy="8919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260207443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920</TotalTime>
  <Words>376</Words>
  <Application>Microsoft Office PowerPoint</Application>
  <PresentationFormat>Custom</PresentationFormat>
  <Paragraphs>80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Droplet</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پمفلت آموزشی  پزشکان خلقی - Copy - Copy</dc:title>
  <dc:creator>top system</dc:creator>
  <dc:description/>
  <cp:lastModifiedBy>Tahgigat</cp:lastModifiedBy>
  <cp:revision>25</cp:revision>
  <dcterms:created xsi:type="dcterms:W3CDTF">2015-09-25T05:57:39Z</dcterms:created>
  <dcterms:modified xsi:type="dcterms:W3CDTF">2016-07-28T04:45:17Z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پمفلت آموزشی  پزشکان خلقی - Copy - Copy</vt:lpwstr>
  </property>
  <property fmtid="{D5CDD505-2E9C-101B-9397-08002B2CF9AE}" pid="3" name="SlideDescription">
    <vt:lpwstr/>
  </property>
</Properties>
</file>